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5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notesSlide5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67.png" ContentType="image/png"/>
  <Override PartName="/ppt/media/image66.png" ContentType="image/png"/>
  <Override PartName="/ppt/media/image65.jpeg" ContentType="image/jpe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7.png" ContentType="image/png"/>
  <Override PartName="/ppt/media/image54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1.jpeg" ContentType="image/jpeg"/>
  <Override PartName="/ppt/media/image42.jpeg" ContentType="image/jpeg"/>
  <Override PartName="/ppt/media/image19.wmf" ContentType="image/x-wmf"/>
  <Override PartName="/ppt/media/image33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7.jpeg" ContentType="image/jpeg"/>
  <Override PartName="/ppt/media/image23.jpeg" ContentType="image/jpeg"/>
  <Override PartName="/ppt/media/image12.png" ContentType="image/png"/>
  <Override PartName="/ppt/media/image10.jpeg" ContentType="image/jpeg"/>
  <Override PartName="/ppt/media/image53.png" ContentType="image/png"/>
  <Override PartName="/ppt/media/image3.png" ContentType="image/png"/>
  <Override PartName="/ppt/media/image4.jpeg" ContentType="image/jpeg"/>
  <Override PartName="/ppt/media/image38.png" ContentType="image/png"/>
  <Override PartName="/ppt/media/image11.png" ContentType="image/png"/>
  <Override PartName="/ppt/media/image13.jpeg" ContentType="image/jpeg"/>
  <Override PartName="/ppt/media/image43.jpeg" ContentType="image/jpeg"/>
  <Override PartName="/ppt/media/image1.jpeg" ContentType="image/jpeg"/>
  <Override PartName="/ppt/media/image16.jpeg" ContentType="image/jpeg"/>
  <Override PartName="/ppt/media/image41.png" ContentType="image/png"/>
  <Override PartName="/ppt/media/image22.jpeg" ContentType="image/jpeg"/>
  <Override PartName="/ppt/media/image56.png" ContentType="image/png"/>
  <Override PartName="/ppt/media/image6.png" ContentType="image/png"/>
  <Override PartName="/ppt/media/image55.png" ContentType="image/png"/>
  <Override PartName="/ppt/media/image5.png" ContentType="image/png"/>
  <Override PartName="/ppt/media/image52.png" ContentType="image/png"/>
  <Override PartName="/ppt/media/image2.png" ContentType="image/png"/>
  <Override PartName="/ppt/media/image68.jpeg" ContentType="image/jpeg"/>
  <Override PartName="/ppt/media/image37.png" ContentType="image/png"/>
  <Override PartName="/ppt/media/image58.png" ContentType="image/png"/>
  <Override PartName="/ppt/media/image8.png" ContentType="image/png"/>
  <Override PartName="/ppt/media/image59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jpeg" ContentType="image/jpeg"/>
  <Override PartName="/ppt/media/image35.png" ContentType="image/png"/>
  <Override PartName="/ppt/media/image34.png" ContentType="image/png"/>
  <Override PartName="/ppt/media/image26.jpeg" ContentType="image/jpeg"/>
  <Override PartName="/ppt/media/image45.png" ContentType="image/png"/>
  <Override PartName="/ppt/media/image27.png" ContentType="image/png"/>
  <Override PartName="/ppt/media/image28.png" ContentType="image/png"/>
  <Override PartName="/ppt/media/image64.png" ContentType="image/png"/>
  <Override PartName="/ppt/media/image29.jpeg" ContentType="image/jpeg"/>
  <Override PartName="/ppt/media/image30.png" ContentType="image/png"/>
  <Override PartName="/ppt/media/image20.wmf" ContentType="image/x-wmf"/>
  <Override PartName="/ppt/media/image31.png" ContentType="image/png"/>
  <Override PartName="/ppt/media/image32.png" ContentType="image/png"/>
  <Override PartName="/ppt/media/image36.png" ContentType="image/png"/>
  <Override PartName="/ppt/media/image39.jpeg" ContentType="image/jpeg"/>
  <Override PartName="/ppt/media/image40.jpeg" ContentType="image/jpeg"/>
  <Override PartName="/ppt/media/image44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PH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PH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PH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PH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PH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3E2B8C3-D8B5-416A-AB75-AAA54DCD77DC}" type="slidenum">
              <a:rPr b="0" lang="en-PH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B86040E-9AC0-4BFA-A988-57D27CAB543F}" type="slidenum">
              <a:rPr b="0" lang="en-PH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PH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here today!!</a:t>
            </a:r>
            <a:endParaRPr b="0" lang="en-PH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23246C3-156B-4EB8-A55C-93DD98AF88E0}" type="slidenum">
              <a:rPr b="0" lang="en-PH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PH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A011F15-7AC8-4BF1-81EF-7BCECC49C8CC}" type="slidenum">
              <a:rPr b="0" lang="en-PH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PH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685800"/>
            <a:ext cx="8229240" cy="339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57200" y="685800"/>
            <a:ext cx="8229240" cy="339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685800"/>
            <a:ext cx="8229240" cy="339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457200" y="685800"/>
            <a:ext cx="8229240" cy="339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685800"/>
            <a:ext cx="8229240" cy="339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457200" y="685800"/>
            <a:ext cx="8229240" cy="339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50004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1778400" y="149976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717080" y="386424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717080" y="15001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0040" y="386424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H="1">
            <a:off x="2008080" y="4437000"/>
            <a:ext cx="518148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92640" y="161352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Click to edit Master title </a:t>
            </a: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style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2008800" y="4706640"/>
            <a:ext cx="5125680" cy="604800"/>
          </a:xfrm>
          <a:prstGeom prst="rect">
            <a:avLst/>
          </a:prstGeom>
        </p:spPr>
        <p:txBody>
          <a:bodyPr lIns="82080" rIns="82080" tIns="41040" bIns="410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Seventh Outline LevelClick to edit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5257800" y="6454440"/>
            <a:ext cx="3809520" cy="364680"/>
          </a:xfrm>
          <a:prstGeom prst="rect">
            <a:avLst/>
          </a:prstGeom>
        </p:spPr>
        <p:txBody>
          <a:bodyPr lIns="82080" rIns="82080" tIns="41040" bIns="41040"/>
          <a:p>
            <a:pPr algn="r">
              <a:lnSpc>
                <a:spcPct val="100000"/>
              </a:lnSpc>
            </a:pPr>
            <a:r>
              <a:rPr b="1" lang="en-PH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Computer Science Department</a:t>
            </a:r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240" cy="731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Click to edit Master title style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0040" y="150012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59948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632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122400"/>
            <a:ext cx="7543440" cy="12949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Click to edit Master title style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719360"/>
            <a:ext cx="4038120" cy="441144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59948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632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48320" y="1719360"/>
            <a:ext cx="4038120" cy="441144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59948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632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dt"/>
          </p:nvPr>
        </p:nvSpPr>
        <p:spPr>
          <a:xfrm>
            <a:off x="457200" y="6248520"/>
            <a:ext cx="2133360" cy="456840"/>
          </a:xfrm>
          <a:prstGeom prst="rect">
            <a:avLst/>
          </a:prstGeom>
        </p:spPr>
        <p:txBody>
          <a:bodyPr lIns="90000" rIns="90000" tIns="45000" bIns="45000"/>
          <a:p>
            <a:endParaRPr b="0" lang="en-PH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 lIns="82080" rIns="82080" tIns="41040" bIns="41040"/>
          <a:p>
            <a:endParaRPr b="0" lang="en-PH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2133360" cy="4568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204B8EA4-3292-4422-ACD8-C2986555F767}" type="slidenum">
              <a:rPr b="0" lang="en-PH" sz="24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122400"/>
            <a:ext cx="7543440" cy="12949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Click to edit Master title style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719360"/>
            <a:ext cx="4038120" cy="441144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48320" y="1719360"/>
            <a:ext cx="4038120" cy="441144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59948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632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57200" y="6248520"/>
            <a:ext cx="2133360" cy="456840"/>
          </a:xfrm>
          <a:prstGeom prst="rect">
            <a:avLst/>
          </a:prstGeom>
        </p:spPr>
        <p:txBody>
          <a:bodyPr lIns="90000" rIns="90000" tIns="45000" bIns="45000"/>
          <a:p>
            <a:endParaRPr b="0" lang="en-PH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 lIns="82080" rIns="82080" tIns="41040" bIns="41040"/>
          <a:p>
            <a:endParaRPr b="0" lang="en-PH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2133360" cy="4568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2B4676AC-8884-480C-BA5B-91E9A22D6F07}" type="slidenum">
              <a:rPr b="0" lang="en-PH" sz="24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122400"/>
            <a:ext cx="7543440" cy="12949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Click to edit Master title style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719360"/>
            <a:ext cx="4038120" cy="441144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59948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632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48320" y="1719360"/>
            <a:ext cx="4038120" cy="441144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59948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632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dt"/>
          </p:nvPr>
        </p:nvSpPr>
        <p:spPr>
          <a:xfrm>
            <a:off x="457200" y="6248520"/>
            <a:ext cx="2133360" cy="456840"/>
          </a:xfrm>
          <a:prstGeom prst="rect">
            <a:avLst/>
          </a:prstGeom>
        </p:spPr>
        <p:txBody>
          <a:bodyPr lIns="90000" rIns="90000" tIns="45000" bIns="45000"/>
          <a:p>
            <a:endParaRPr b="0" lang="en-PH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 lIns="82080" rIns="82080" tIns="41040" bIns="41040"/>
          <a:p>
            <a:endParaRPr b="0" lang="en-PH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2133360" cy="4568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4050C9CB-E689-4656-B651-AEB7CC69B9DF}" type="slidenum">
              <a:rPr b="0" lang="en-PH" sz="24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122400"/>
            <a:ext cx="7543440" cy="12949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Click to edit Master title style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719360"/>
            <a:ext cx="4038120" cy="441144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59948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632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48320" y="1719360"/>
            <a:ext cx="4038120" cy="441144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dt"/>
          </p:nvPr>
        </p:nvSpPr>
        <p:spPr>
          <a:xfrm>
            <a:off x="457200" y="6248520"/>
            <a:ext cx="2133360" cy="456840"/>
          </a:xfrm>
          <a:prstGeom prst="rect">
            <a:avLst/>
          </a:prstGeom>
        </p:spPr>
        <p:txBody>
          <a:bodyPr lIns="90000" rIns="90000" tIns="45000" bIns="45000"/>
          <a:p>
            <a:endParaRPr b="0" lang="en-PH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 lIns="82080" rIns="82080" tIns="41040" bIns="41040"/>
          <a:p>
            <a:endParaRPr b="0" lang="en-PH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2133360" cy="4568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8F5FBAAA-8F75-41A1-B338-24CECF71D68F}" type="slidenum">
              <a:rPr b="0" lang="en-PH" sz="24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jpeg"/><Relationship Id="rId4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0" y="1349280"/>
            <a:ext cx="91436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INTRODUCTION TO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2008080" y="5110200"/>
            <a:ext cx="5127120" cy="604440"/>
          </a:xfrm>
          <a:prstGeom prst="rect">
            <a:avLst/>
          </a:prstGeom>
          <a:noFill/>
          <a:ln>
            <a:noFill/>
          </a:ln>
        </p:spPr>
        <p:txBody>
          <a:bodyPr lIns="82080" rIns="82080" tIns="41040" bIns="41040"/>
          <a:p>
            <a:pPr algn="ctr">
              <a:lnSpc>
                <a:spcPct val="100000"/>
              </a:lnSpc>
            </a:pPr>
            <a:r>
              <a:rPr b="0" lang="en-US" sz="318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&lt;&lt;professor&gt;&gt;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25560" y="2971800"/>
            <a:ext cx="9143640" cy="1752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1" lang="en-PH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EPROG</a:t>
            </a:r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PH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COMPUTER FUNDAMENTALS &amp; PROGRAMMING FOR ENGINEERING STUDENTS </a:t>
            </a:r>
            <a:r>
              <a:rPr b="1" lang="en-PH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
</a:t>
            </a:r>
            <a:endParaRPr b="0" lang="en-PH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History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Lady Ada Augusta Lovelace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chiefly known for her work on Charles Babbage's early mechanical general-purpose computer, the Analytical Engine.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 notes on the engine include what is recognized as the first algorithm intended to be carried out by a machine.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known as the first computer programmer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ll dir="d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History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Lady Ada Augusta Lovelace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68" name="Picture 3" descr=""/>
          <p:cNvPicPr/>
          <p:nvPr/>
        </p:nvPicPr>
        <p:blipFill>
          <a:blip r:embed="rId1"/>
          <a:stretch/>
        </p:blipFill>
        <p:spPr>
          <a:xfrm>
            <a:off x="2185200" y="2209680"/>
            <a:ext cx="4773240" cy="403812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History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Allan Mathison Turing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was highly influential in the development of theoretical computer science, providing a formalization of the concepts of algorithm and computation with the Turing machine, which can be considered a model of a general purpose computer.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widely considered to be the father of theoretical computer science and artificial intelligence.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ll dir="d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History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Allan Mathison Turing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3" name="Picture 3" descr=""/>
          <p:cNvPicPr/>
          <p:nvPr/>
        </p:nvPicPr>
        <p:blipFill>
          <a:blip r:embed="rId1"/>
          <a:stretch/>
        </p:blipFill>
        <p:spPr>
          <a:xfrm>
            <a:off x="2926080" y="2057400"/>
            <a:ext cx="3291480" cy="424404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457200" y="60948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Counting Tables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464832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Picture of ancient counting tables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6" name="Content Placeholder 5" descr=""/>
          <p:cNvPicPr/>
          <p:nvPr/>
        </p:nvPicPr>
        <p:blipFill>
          <a:blip r:embed="rId1"/>
          <a:stretch/>
        </p:blipFill>
        <p:spPr>
          <a:xfrm>
            <a:off x="457200" y="2410560"/>
            <a:ext cx="4038120" cy="30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457200" y="53352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Charles Babbage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Picture 3" descr=""/>
          <p:cNvPicPr/>
          <p:nvPr/>
        </p:nvPicPr>
        <p:blipFill>
          <a:blip r:embed="rId1"/>
          <a:stretch/>
        </p:blipFill>
        <p:spPr>
          <a:xfrm>
            <a:off x="795240" y="1719360"/>
            <a:ext cx="3362040" cy="4411440"/>
          </a:xfrm>
          <a:prstGeom prst="rect">
            <a:avLst/>
          </a:prstGeom>
          <a:ln>
            <a:noFill/>
          </a:ln>
        </p:spPr>
      </p:pic>
      <p:sp>
        <p:nvSpPr>
          <p:cNvPr id="279" name="TextShape 2"/>
          <p:cNvSpPr txBox="1"/>
          <p:nvPr/>
        </p:nvSpPr>
        <p:spPr>
          <a:xfrm>
            <a:off x="464832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By 1822 the English mathematician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Charles Babbage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was proposing a steam driven calculating machine the size of a room, which he called the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Difference Engine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457200" y="53352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The First Bug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of the primary programmers for the Mark I was a woman, </a:t>
            </a:r>
            <a:r>
              <a:rPr b="1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Grace Hopper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Hopper found the first computer "bug": a dead moth that had gotten into the Mark I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word "bug" had been used to describe a defect since at least 1889 but Hopper is credited with coining the word "debugging" to describe the work to eliminate program faults.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2" name="Picture 4" descr=""/>
          <p:cNvPicPr/>
          <p:nvPr/>
        </p:nvPicPr>
        <p:blipFill>
          <a:blip r:embed="rId1"/>
          <a:stretch/>
        </p:blipFill>
        <p:spPr>
          <a:xfrm>
            <a:off x="4648320" y="1719360"/>
            <a:ext cx="4038120" cy="44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First Generation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500040" y="1500120"/>
            <a:ext cx="483372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electronic computer was designed at Iowa State between 1939-1942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Atanasoff-Berry Computer used the binary system(1’s and 0’s).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Contained vacuum tubes and stored numbers for calculations by burning holes in paper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5" name="Picture 3" descr=""/>
          <p:cNvPicPr/>
          <p:nvPr/>
        </p:nvPicPr>
        <p:blipFill>
          <a:blip r:embed="rId1"/>
          <a:stretch/>
        </p:blipFill>
        <p:spPr>
          <a:xfrm>
            <a:off x="5335920" y="2004120"/>
            <a:ext cx="3502800" cy="287244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IBM Stretch - 1959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IBM Stretch - 1959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a computer?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electronic device that manipulates information, or "data“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a glorified typewriter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 the ability to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retrieve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and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4" name="TextShape 3"/>
          <p:cNvSpPr txBox="1"/>
          <p:nvPr/>
        </p:nvSpPr>
        <p:spPr>
          <a:xfrm>
            <a:off x="7238880" y="6324480"/>
            <a:ext cx="1904760" cy="3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fld id="{FF04D663-5082-41FC-8312-CF2FBE07CA9D}" type="slidenum">
              <a:rPr b="0" lang="en-PH" sz="24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5" name="Picture 2" descr=""/>
          <p:cNvPicPr/>
          <p:nvPr/>
        </p:nvPicPr>
        <p:blipFill>
          <a:blip r:embed="rId1"/>
          <a:stretch/>
        </p:blipFill>
        <p:spPr>
          <a:xfrm>
            <a:off x="1371600" y="3200400"/>
            <a:ext cx="2895120" cy="2656800"/>
          </a:xfrm>
          <a:prstGeom prst="rect">
            <a:avLst/>
          </a:prstGeom>
          <a:ln>
            <a:noFill/>
          </a:ln>
        </p:spPr>
      </p:pic>
      <p:pic>
        <p:nvPicPr>
          <p:cNvPr id="246" name="Picture 3" descr=""/>
          <p:cNvPicPr/>
          <p:nvPr/>
        </p:nvPicPr>
        <p:blipFill>
          <a:blip r:embed="rId2"/>
          <a:stretch/>
        </p:blipFill>
        <p:spPr>
          <a:xfrm>
            <a:off x="4876920" y="3378240"/>
            <a:ext cx="2437920" cy="248904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457200" y="60948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Atanasoff – Berry Computer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of the earliest attempts to build an all-electronic (that is, no gears, cams, belts, shafts, etc.) digital computer occurred in 1937 by </a:t>
            </a:r>
            <a:r>
              <a:rPr b="1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J. V. Atanasoff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machine was the first to store data as a charge on a capacitor, which is how today's computers store information in their main memory (</a:t>
            </a:r>
            <a:r>
              <a:rPr b="1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DRAM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or </a:t>
            </a:r>
            <a:r>
              <a:rPr b="1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dynamic RAM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). As far as its inventors were aware, it was also the first to employ binary arithmetic.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2" name="Picture 4" descr=""/>
          <p:cNvPicPr/>
          <p:nvPr/>
        </p:nvPicPr>
        <p:blipFill>
          <a:blip r:embed="rId1"/>
          <a:stretch/>
        </p:blipFill>
        <p:spPr>
          <a:xfrm>
            <a:off x="4648320" y="1719360"/>
            <a:ext cx="4038120" cy="44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457200" y="45720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Colussus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Picture 3" descr=""/>
          <p:cNvPicPr/>
          <p:nvPr/>
        </p:nvPicPr>
        <p:blipFill>
          <a:blip r:embed="rId1"/>
          <a:stretch/>
        </p:blipFill>
        <p:spPr>
          <a:xfrm>
            <a:off x="457200" y="1719360"/>
            <a:ext cx="4038120" cy="4411440"/>
          </a:xfrm>
          <a:prstGeom prst="rect">
            <a:avLst/>
          </a:prstGeom>
          <a:ln>
            <a:noFill/>
          </a:ln>
        </p:spPr>
      </p:pic>
      <p:sp>
        <p:nvSpPr>
          <p:cNvPr id="295" name="TextShape 2"/>
          <p:cNvSpPr txBox="1"/>
          <p:nvPr/>
        </p:nvSpPr>
        <p:spPr>
          <a:xfrm>
            <a:off x="464832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Colossus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built during World War II by Britain for the purpose of breaking the cryptographic codes used by Germany.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Britain led the world in designing and building electronic machines dedicated to code breaking, and was routinely able to read coded Germany radio transmissions.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a general purpose, reprogrammable machine.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ENIAC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ENIAC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9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Programming the ENIAC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1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Replacing a vacuum tube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3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457200" y="53352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Edvac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 took days to change ENIAC's program.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Eckert and Mauchly's next teamed up with the mathematician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John von Neumann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to design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EDVAC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which pioneered the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stored program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After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ENIAC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EDVAC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came other computers with humorous names such as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ILLIAC, JOHNNIAC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and, of course,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MANIAC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6" name="Picture 4" descr=""/>
          <p:cNvPicPr/>
          <p:nvPr/>
        </p:nvPicPr>
        <p:blipFill>
          <a:blip r:embed="rId1"/>
          <a:stretch/>
        </p:blipFill>
        <p:spPr>
          <a:xfrm>
            <a:off x="4648320" y="1719360"/>
            <a:ext cx="4038120" cy="44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457200" y="60948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Second Generation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4653000" y="1719360"/>
            <a:ext cx="403344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1947, the transistor was invented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transistor made computers smaller, less expensive and increased calculating speeds.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9" name="Picture 5" descr=""/>
          <p:cNvPicPr/>
          <p:nvPr/>
        </p:nvPicPr>
        <p:blipFill>
          <a:blip r:embed="rId1"/>
          <a:stretch/>
        </p:blipFill>
        <p:spPr>
          <a:xfrm>
            <a:off x="152280" y="2133720"/>
            <a:ext cx="4318920" cy="327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457200" y="60948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Second Generation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4653000" y="1719360"/>
            <a:ext cx="403344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generation computers also saw a new way data was stored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Punch cards were replaced with magnetic tapes and reel to reel machines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12" name="Picture 5" descr=""/>
          <p:cNvPicPr/>
          <p:nvPr/>
        </p:nvPicPr>
        <p:blipFill>
          <a:blip r:embed="rId1"/>
          <a:stretch/>
        </p:blipFill>
        <p:spPr>
          <a:xfrm>
            <a:off x="152280" y="2133720"/>
            <a:ext cx="4318920" cy="327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457200" y="45720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Univac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UNIVAC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computer was the first commercial (mass produced) computer.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the 50's, UNIVAC (a contraction of "Universal Automatic Computer") was the household word for "computer" just as "Kleenex" is for "tissue".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UNIVAC was also the first computer to employ magnetic tape.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15" name="Picture 4" descr=""/>
          <p:cNvPicPr/>
          <p:nvPr/>
        </p:nvPicPr>
        <p:blipFill>
          <a:blip r:embed="rId1"/>
          <a:stretch/>
        </p:blipFill>
        <p:spPr>
          <a:xfrm>
            <a:off x="4648320" y="1719360"/>
            <a:ext cx="4038120" cy="44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History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Notable People in the History of Computers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Charles Babbage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Seymour Cray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Steve Jobs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Lady Ada Augusta Lovelace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Alan Mathison Turing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ll dir="d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457200" y="53352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Third Generation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457200" y="1719360"/>
            <a:ext cx="440496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Transistors were replaced by integrated circuits(IC)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IC could replace hundreds of transistors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made computers even smaller and faster.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18" name="Picture 5" descr=""/>
          <p:cNvPicPr/>
          <p:nvPr/>
        </p:nvPicPr>
        <p:blipFill>
          <a:blip r:embed="rId1"/>
          <a:stretch/>
        </p:blipFill>
        <p:spPr>
          <a:xfrm>
            <a:off x="4870800" y="1981080"/>
            <a:ext cx="3815640" cy="365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457200" y="68580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Fourth Generation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457200" y="1719360"/>
            <a:ext cx="432396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1970 the Intel Corporation invented the Microprocessor:an entire CPU on one chip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led to microcomputers-computers on a desk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1" name="ClipArt Placeholder 5" descr=""/>
          <p:cNvPicPr/>
          <p:nvPr/>
        </p:nvPicPr>
        <p:blipFill>
          <a:blip r:embed="rId1"/>
          <a:stretch/>
        </p:blipFill>
        <p:spPr>
          <a:xfrm>
            <a:off x="4876920" y="2057400"/>
            <a:ext cx="3657240" cy="340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Fifth Generation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referred to as future computers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proposed to be as intelligent and capable as a human being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self-sufficient to a very large storage capacity from the previous computers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ll dir="d"/>
  </p:transition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457200" y="53352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Computer Programming </a:t>
            </a: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
</a:t>
            </a: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in the ’70’s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you learned computer programming in the 1970's, you dealt with what today are called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mainframe computers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such as the IBM 7090 (shown below), IBM 360, or IBM 370.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6" name="Picture 4" descr=""/>
          <p:cNvPicPr/>
          <p:nvPr/>
        </p:nvPicPr>
        <p:blipFill>
          <a:blip r:embed="rId1"/>
          <a:stretch/>
        </p:blipFill>
        <p:spPr>
          <a:xfrm>
            <a:off x="4648320" y="1719360"/>
            <a:ext cx="4038120" cy="44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457200" y="45720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Time-Sharing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Picture 3" descr=""/>
          <p:cNvPicPr/>
          <p:nvPr/>
        </p:nvPicPr>
        <p:blipFill>
          <a:blip r:embed="rId1"/>
          <a:stretch/>
        </p:blipFill>
        <p:spPr>
          <a:xfrm>
            <a:off x="457200" y="1719360"/>
            <a:ext cx="4038120" cy="4411440"/>
          </a:xfrm>
          <a:prstGeom prst="rect">
            <a:avLst/>
          </a:prstGeom>
          <a:ln>
            <a:noFill/>
          </a:ln>
        </p:spPr>
      </p:pic>
      <p:sp>
        <p:nvSpPr>
          <p:cNvPr id="329" name="TextShape 2"/>
          <p:cNvSpPr txBox="1"/>
          <p:nvPr/>
        </p:nvSpPr>
        <p:spPr>
          <a:xfrm>
            <a:off x="464832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There were 2 ways to interact with a mainframe.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first was called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sharing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because the computer gave each user a tiny sliver of time in a round-robin fashion.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Perhaps 100 users would be simultaneously logged on, each typing on a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teletype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such as the following: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457200" y="60948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Teletype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teletype was a motorized typewriter that could transmit your keystrokes to the mainframe and then print the computer's response on its roll of paper.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typed a single line of text, hit the carriage return button, and waited for the teletype to begin noisily printing the computer's response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32" name="Picture 4" descr=""/>
          <p:cNvPicPr/>
          <p:nvPr/>
        </p:nvPicPr>
        <p:blipFill>
          <a:blip r:embed="rId1"/>
          <a:stretch/>
        </p:blipFill>
        <p:spPr>
          <a:xfrm>
            <a:off x="4648320" y="1719360"/>
            <a:ext cx="4038120" cy="44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457200" y="60948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Batch-Mode Processing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alternative to time sharing was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batch mode processing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where the computer gives its full attention to your program.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exchange for getting the computer's full attention at run-time, you had to agree to prepare your program off-line on a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key punch machine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which generated punch cards.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35" name="Picture 4" descr=""/>
          <p:cNvPicPr/>
          <p:nvPr/>
        </p:nvPicPr>
        <p:blipFill>
          <a:blip r:embed="rId1"/>
          <a:stretch/>
        </p:blipFill>
        <p:spPr>
          <a:xfrm>
            <a:off x="4648320" y="1719360"/>
            <a:ext cx="4038120" cy="44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457200" y="53352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Programming Today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But things changed fast. By the 1990's a university student would typically own his own computer and have exclusive use of it in his dorm room.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38" name="Picture 4" descr=""/>
          <p:cNvPicPr/>
          <p:nvPr/>
        </p:nvPicPr>
        <p:blipFill>
          <a:blip r:embed="rId1"/>
          <a:stretch/>
        </p:blipFill>
        <p:spPr>
          <a:xfrm>
            <a:off x="4648320" y="1719360"/>
            <a:ext cx="4038120" cy="44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457200" y="60948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Microprocessor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transformation was a result of the invention of the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microprocessor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microprocessor (uP) is a computer that is fabricated on an integrated circuit (IC).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Computers had been around for 20 years before the first microprocessor was developed at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 1971.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1" name="Picture 4" descr=""/>
          <p:cNvPicPr/>
          <p:nvPr/>
        </p:nvPicPr>
        <p:blipFill>
          <a:blip r:embed="rId1"/>
          <a:stretch/>
        </p:blipFill>
        <p:spPr>
          <a:xfrm>
            <a:off x="4648320" y="1719360"/>
            <a:ext cx="4038120" cy="44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457200" y="60948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Microprocessor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micro in the name microprocessor refers to the physical size.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Intel didn't invent the electronic computer, but they were the first to succeed in cramming an entire computer on a single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chip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(IC)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4" name="Picture 4" descr=""/>
          <p:cNvPicPr/>
          <p:nvPr/>
        </p:nvPicPr>
        <p:blipFill>
          <a:blip r:embed="rId1"/>
          <a:stretch/>
        </p:blipFill>
        <p:spPr>
          <a:xfrm>
            <a:off x="4648320" y="1719360"/>
            <a:ext cx="4038120" cy="44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History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Charles Babbage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mathematician, philosopher, inventor and mechanical engineer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Babbage is best remembered for originating the concept of a programmable computer.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Invented the Difference Engine and Analytical Engine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Considered as "the "father of the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computer"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ll dir="d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457200" y="53352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Integrated Circuits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microelectronics revolution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what allowed the amount of hand-crafted wiring seen in the prior photo to be mass-produced as an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integrated circuit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which is a small sliver of silicon the size of your thumbnail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7" name="Picture 4" descr=""/>
          <p:cNvPicPr/>
          <p:nvPr/>
        </p:nvPicPr>
        <p:blipFill>
          <a:blip r:embed="rId1"/>
          <a:stretch/>
        </p:blipFill>
        <p:spPr>
          <a:xfrm>
            <a:off x="4648320" y="1719360"/>
            <a:ext cx="4038120" cy="44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457200" y="609480"/>
            <a:ext cx="7543440" cy="1294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Integrated Circuits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457200" y="1719360"/>
            <a:ext cx="4038120" cy="441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Integrated circuits and microprocessors allowed computers to be faster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led to a new age of computers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first home-brew computers is called the ALTAIR 8800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50" name="Picture 6" descr=""/>
          <p:cNvPicPr/>
          <p:nvPr/>
        </p:nvPicPr>
        <p:blipFill>
          <a:blip r:embed="rId1"/>
          <a:stretch/>
        </p:blipFill>
        <p:spPr>
          <a:xfrm>
            <a:off x="4648320" y="2590920"/>
            <a:ext cx="4114440" cy="341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Apple 1 Computer - 1976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2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The IBM PC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Picture 5" descr=""/>
          <p:cNvPicPr/>
          <p:nvPr/>
        </p:nvPicPr>
        <p:blipFill>
          <a:blip r:embed="rId1"/>
          <a:stretch/>
        </p:blipFill>
        <p:spPr>
          <a:xfrm>
            <a:off x="1905120" y="1600200"/>
            <a:ext cx="5333760" cy="45651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Commodore 64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6" name="Picture 3" descr=""/>
          <p:cNvPicPr/>
          <p:nvPr/>
        </p:nvPicPr>
        <p:blipFill>
          <a:blip r:embed="rId1"/>
          <a:stretch/>
        </p:blipFill>
        <p:spPr>
          <a:xfrm>
            <a:off x="1600200" y="1905120"/>
            <a:ext cx="6324120" cy="441144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Apple Macintosh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8" name="Picture 3" descr=""/>
          <p:cNvPicPr/>
          <p:nvPr/>
        </p:nvPicPr>
        <p:blipFill>
          <a:blip r:embed="rId1"/>
          <a:stretch/>
        </p:blipFill>
        <p:spPr>
          <a:xfrm>
            <a:off x="1905120" y="1752480"/>
            <a:ext cx="4876560" cy="441144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The Amiga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Picture 3" descr=""/>
          <p:cNvPicPr/>
          <p:nvPr/>
        </p:nvPicPr>
        <p:blipFill>
          <a:blip r:embed="rId1"/>
          <a:stretch/>
        </p:blipFill>
        <p:spPr>
          <a:xfrm>
            <a:off x="1981080" y="1752480"/>
            <a:ext cx="5409720" cy="441144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Windows 3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2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Macintosh System 7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Apple Newton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6" name="Picture 3" descr=""/>
          <p:cNvPicPr/>
          <p:nvPr/>
        </p:nvPicPr>
        <p:blipFill>
          <a:blip r:embed="rId1"/>
          <a:stretch/>
        </p:blipFill>
        <p:spPr>
          <a:xfrm>
            <a:off x="1828800" y="1828800"/>
            <a:ext cx="4952520" cy="441144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History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500040" y="1500120"/>
            <a:ext cx="8229240" cy="4366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Charles Babbage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3" name="Picture 3" descr=""/>
          <p:cNvPicPr/>
          <p:nvPr/>
        </p:nvPicPr>
        <p:blipFill>
          <a:blip r:embed="rId1"/>
          <a:stretch/>
        </p:blipFill>
        <p:spPr>
          <a:xfrm>
            <a:off x="1953360" y="2209680"/>
            <a:ext cx="5237280" cy="39621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Standard UNIX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8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PowerPC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IBM OS/2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2" name="Picture 3" descr=""/>
          <p:cNvPicPr/>
          <p:nvPr/>
        </p:nvPicPr>
        <p:blipFill>
          <a:blip r:embed="rId1"/>
          <a:stretch/>
        </p:blipFill>
        <p:spPr>
          <a:xfrm>
            <a:off x="500040" y="150012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Windows 95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4" name="Picture 3" descr=""/>
          <p:cNvPicPr/>
          <p:nvPr/>
        </p:nvPicPr>
        <p:blipFill>
          <a:blip r:embed="rId1"/>
          <a:stretch/>
        </p:blipFill>
        <p:spPr>
          <a:xfrm>
            <a:off x="2362320" y="1676520"/>
            <a:ext cx="4495320" cy="441144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Windows Family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6" name="Picture 4" descr=""/>
          <p:cNvPicPr/>
          <p:nvPr/>
        </p:nvPicPr>
        <p:blipFill>
          <a:blip r:embed="rId1"/>
          <a:stretch/>
        </p:blipFill>
        <p:spPr>
          <a:xfrm>
            <a:off x="685800" y="1714680"/>
            <a:ext cx="7543440" cy="438120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Apple Products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8" name="Content Placeholder 4" descr=""/>
          <p:cNvPicPr/>
          <p:nvPr/>
        </p:nvPicPr>
        <p:blipFill>
          <a:blip r:embed="rId1"/>
          <a:stretch/>
        </p:blipFill>
        <p:spPr>
          <a:xfrm>
            <a:off x="609480" y="1600200"/>
            <a:ext cx="2619000" cy="1742760"/>
          </a:xfrm>
          <a:prstGeom prst="rect">
            <a:avLst/>
          </a:prstGeom>
          <a:ln>
            <a:noFill/>
          </a:ln>
        </p:spPr>
      </p:pic>
      <p:pic>
        <p:nvPicPr>
          <p:cNvPr id="379" name="Picture 5" descr=""/>
          <p:cNvPicPr/>
          <p:nvPr/>
        </p:nvPicPr>
        <p:blipFill>
          <a:blip r:embed="rId2"/>
          <a:stretch/>
        </p:blipFill>
        <p:spPr>
          <a:xfrm>
            <a:off x="3962520" y="1600200"/>
            <a:ext cx="3936240" cy="1752120"/>
          </a:xfrm>
          <a:prstGeom prst="rect">
            <a:avLst/>
          </a:prstGeom>
          <a:ln>
            <a:noFill/>
          </a:ln>
        </p:spPr>
      </p:pic>
      <p:pic>
        <p:nvPicPr>
          <p:cNvPr id="380" name="Picture 6" descr=""/>
          <p:cNvPicPr/>
          <p:nvPr/>
        </p:nvPicPr>
        <p:blipFill>
          <a:blip r:embed="rId3"/>
          <a:stretch/>
        </p:blipFill>
        <p:spPr>
          <a:xfrm>
            <a:off x="1371600" y="4038480"/>
            <a:ext cx="6248160" cy="21333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266760" y="830160"/>
            <a:ext cx="86101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Components of a Computer System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457200" y="22557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Components are classified into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Peopleware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3" name="TextShape 3"/>
          <p:cNvSpPr txBox="1"/>
          <p:nvPr/>
        </p:nvSpPr>
        <p:spPr>
          <a:xfrm>
            <a:off x="7238880" y="6324480"/>
            <a:ext cx="19047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4B17961D-DF1E-460E-93D5-7390AD0F8C28}" type="slidenum">
              <a:rPr b="0" lang="en-PH" sz="24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228600" y="685800"/>
            <a:ext cx="86101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Hardware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tangible components of a computer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 be an input or an output device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 devices are those used to give something to the computer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i.e. keyboard, mouse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 devices are used to get something from the computer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i.e. monitor, printer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266760" y="762120"/>
            <a:ext cx="86101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Hardware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 be basic component or a peripheral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components are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CPU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monitor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mouse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keyboard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797040" indent="-2808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peripherals are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1254240" indent="-280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speaker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1254240" indent="-280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173520" y="762120"/>
            <a:ext cx="86101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Software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intangible components of the computer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programs used to perform specific tasks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 be a system or an application software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 Software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26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Operating Systems, Library Programs, Utility Programs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History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Seymour Cray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was an American electrical engineer and supercomputer architect who designed a series of computers that were the fastest in the world for decades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Considered as "the father of supercomputing“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ll dir="d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173520" y="685800"/>
            <a:ext cx="86101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Software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Systems Programs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Programs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Compilers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Systems Programs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Programs that are needed to keep all the hardware and software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systems running together smoothly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Examples: Operating Systems like Linux, Windows, Unix, Solaris,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MacOS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173520" y="685800"/>
            <a:ext cx="86101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Software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Programs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Programs that people use to get their work done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Examples: Word Processor, Game programs, Spreadsheets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173520" y="685800"/>
            <a:ext cx="86101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Software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●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Compilers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Translates computer programs to machine language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language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●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Language that your computer understands.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173520" y="685800"/>
            <a:ext cx="86101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Software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266760" y="685800"/>
            <a:ext cx="86101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Computer Organization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33520" indent="-533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 logical units in every computer: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76240" indent="-418680">
              <a:lnSpc>
                <a:spcPct val="9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 unit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5280" indent="-380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Obtains information from input devices (keyboard, mouse)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76240" indent="-418680">
              <a:lnSpc>
                <a:spcPct val="9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 unit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5280" indent="-380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Outputs information (to screen, to printer, to control other devices)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76240" indent="-418680">
              <a:lnSpc>
                <a:spcPct val="9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unit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5280" indent="-380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Rapid access, low capacity, stores input information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0" name="TextShape 3"/>
          <p:cNvSpPr txBox="1"/>
          <p:nvPr/>
        </p:nvSpPr>
        <p:spPr>
          <a:xfrm>
            <a:off x="7238880" y="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399152F3-714E-4B04-A09B-DCA7D2CC229B}" type="slidenum">
              <a:rPr b="0" lang="en-PH" sz="24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Arithmetic and logic unit (ALU)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5280" indent="-380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Performs arithmetic calculations and logic decisions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 Central processing unit (CPU) 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5280" indent="-380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Supervises and coordinates the other sections of the computer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 Secondary storage unit 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5280" indent="-380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Cheap, long-term, high-capacity storage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5280" indent="-380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Stores inactive programs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7238880" y="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09ECA646-A40B-44B2-A0AD-DD7B44460EA9}" type="slidenum">
              <a:rPr b="0" lang="en-PH" sz="24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PH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3" name="TextShape 3"/>
          <p:cNvSpPr txBox="1"/>
          <p:nvPr/>
        </p:nvSpPr>
        <p:spPr>
          <a:xfrm>
            <a:off x="266760" y="685800"/>
            <a:ext cx="86101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Computer Organization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Advantages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50004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Computers have made it easier for us to communicate on a global scale, though the internet has also had a helping hand with this.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able to produce documents with ease because of computers. On typewriters, as a comparison, one would either need whiteout or to go back and type over a mistaken letter or grammar issue. Thus, it is easier to correct typed documents.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Documents can also be scanned into computers for editing in various programmes.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edit photos, videos, and much more with a computer.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Calculators, calendars, and plenty of other software exist to make computers a necessary part of everyday life.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essence the main advantage is how easy computers have made life.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ll dir="d"/>
  </p:transition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Disadvantages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certain things upcoming generations are not learning as well because of computers.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computers in a place of business have negated the need for counting back money. When the computer is down those who do not know how to calculate totals in their mind are at a loss.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seem to spend more time indoors on computers rather than getting exercise given the games, software, and communication aspects computers provide.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Computers are set up with a certain "shelf life" meaning they need replacement and many versions are already obsolete the minute we buy them.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are also quite costly.</a:t>
            </a: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ll dir="d"/>
  </p:transition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History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Seymour Cray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8" name="Picture 3" descr=""/>
          <p:cNvPicPr/>
          <p:nvPr/>
        </p:nvPicPr>
        <p:blipFill>
          <a:blip r:embed="rId1"/>
          <a:stretch/>
        </p:blipFill>
        <p:spPr>
          <a:xfrm>
            <a:off x="1523880" y="2209680"/>
            <a:ext cx="6095520" cy="381600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History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Steve Jobs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Pioneer of the personal computer revolution with Steve Wozniak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was an American information technology entrepreneur and inventor.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co-founder, chairman, and chief executive officer (CEO) of Apple Inc.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pull dir="d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457200" y="685800"/>
            <a:ext cx="8229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Gotham Black"/>
              </a:rPr>
              <a:t>History of Computers</a:t>
            </a:r>
            <a:endParaRPr b="0" lang="en-US" sz="2400" spc="-1" strike="noStrike">
              <a:solidFill>
                <a:srgbClr val="22222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500040" y="1500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7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Steve Jobs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720" indent="-34236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63" name="Picture 3" descr=""/>
          <p:cNvPicPr/>
          <p:nvPr/>
        </p:nvPicPr>
        <p:blipFill>
          <a:blip r:embed="rId1"/>
          <a:stretch/>
        </p:blipFill>
        <p:spPr>
          <a:xfrm>
            <a:off x="2320920" y="2057400"/>
            <a:ext cx="4501800" cy="4190760"/>
          </a:xfrm>
          <a:prstGeom prst="rect">
            <a:avLst/>
          </a:prstGeom>
          <a:ln>
            <a:noFill/>
          </a:ln>
        </p:spPr>
      </p:pic>
    </p:spTree>
  </p:cSld>
  <p:transition spd="slow">
    <p:pull dir="d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FEU_temp</Template>
  <TotalTime>2579</TotalTime>
  <Application>LibreOffice/5.1.4.2$Linux_X86_64 LibreOffice_project/10m0$Build-2</Application>
  <Words>2796</Words>
  <Paragraphs>305</Paragraphs>
  <Company>Course Technology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2002-09-27T23:29:22Z</dcterms:created>
  <dc:creator>Jeng</dc:creator>
  <dc:description/>
  <dc:language>en-PH</dc:language>
  <cp:lastModifiedBy/>
  <dcterms:modified xsi:type="dcterms:W3CDTF">2016-12-05T09:49:38Z</dcterms:modified>
  <cp:revision>201</cp:revision>
  <dc:subject>Chapter Two</dc:subject>
  <dc:title>Linux+ Guide to Linux Certification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Course Technology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80</vt:i4>
  </property>
</Properties>
</file>